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5"/>
  </p:notesMasterIdLst>
  <p:handoutMasterIdLst>
    <p:handoutMasterId r:id="rId16"/>
  </p:handoutMasterIdLst>
  <p:sldIdLst>
    <p:sldId id="259" r:id="rId3"/>
    <p:sldId id="271" r:id="rId4"/>
    <p:sldId id="260" r:id="rId5"/>
    <p:sldId id="265" r:id="rId6"/>
    <p:sldId id="266" r:id="rId7"/>
    <p:sldId id="267" r:id="rId8"/>
    <p:sldId id="268" r:id="rId9"/>
    <p:sldId id="272" r:id="rId10"/>
    <p:sldId id="273" r:id="rId11"/>
    <p:sldId id="264" r:id="rId12"/>
    <p:sldId id="27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F323-270F-40CB-AF7A-2CC26EA6359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FF5F-08C6-42CE-9569-5553047F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AEB5-4261-4237-8ADA-E8D5149DBCD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280D-8141-4FE3-84FA-10127734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280D-8141-4FE3-84FA-10127734B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804383" y="2931219"/>
            <a:ext cx="128016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BCB2B-1AF8-4FC0-8A17-C0E6D40426BF}" type="datetime1">
              <a:rPr lang="en-US" smtClean="0"/>
              <a:t>6/9/2023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077183" y="2930267"/>
            <a:ext cx="1727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361748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9" y="2624917"/>
            <a:ext cx="7247467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12686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92A-CAD7-4B96-8A25-64B92E050815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F62-EA7E-4D70-AF22-BD86757D3155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190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19042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AEF53E84-C9AC-42E6-BCCB-90EC2A56B8E3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A8F-E4AE-4BCB-ADE0-9DECA7A1674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accent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A8D5-A1EF-4995-BB5E-D278733DC501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5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466456"/>
            <a:ext cx="1276352" cy="457200"/>
          </a:xfrm>
        </p:spPr>
        <p:txBody>
          <a:bodyPr rtlCol="0"/>
          <a:lstStyle/>
          <a:p>
            <a:fld id="{1EA8C313-C41C-438F-9ABA-0F5C940ADB13}" type="datetime1">
              <a:rPr lang="en-US" smtClean="0"/>
              <a:t>6/9/2023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362884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466456"/>
            <a:ext cx="1767840" cy="457200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36985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1906310"/>
            <a:ext cx="5389033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36985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6310"/>
            <a:ext cx="5388864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0434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8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fld id="{BCD7CAB1-3B26-4557-B57F-DA3E294B9278}" type="datetime1">
              <a:rPr lang="en-US" smtClean="0"/>
              <a:t>6/9/2023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3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41E0-B930-4E4F-B101-1077B3800E20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AC2-8591-468F-9A21-0A84DF454DEF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9968-A8E7-4C22-B7AC-58FCBCCC98E9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5739D9E8-B0FF-4E40-8A65-1C1B44D4BA58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927697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821273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9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8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gneddev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gneddev.net/blog/2019/principles-of-sowing-and-reaping/" TargetMode="External"/><Relationship Id="rId2" Type="http://schemas.openxmlformats.org/officeDocument/2006/relationships/hyperlink" Target="https://www.aligneddev.net/blog/2022/time-preferenc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gneddev.net/" TargetMode="External"/><Relationship Id="rId2" Type="http://schemas.openxmlformats.org/officeDocument/2006/relationships/hyperlink" Target="https://imgur.com/gallery/w1X4f3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robertbrewer.org/surprising-book-facts-infograph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ofascent.com/" TargetMode="External"/><Relationship Id="rId2" Type="http://schemas.openxmlformats.org/officeDocument/2006/relationships/hyperlink" Target="https://experiments.withgoogle.com/chrome?tag=WebG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onsmart/status/145515190177599488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2574583"/>
            <a:ext cx="9675304" cy="562900"/>
          </a:xfrm>
        </p:spPr>
        <p:txBody>
          <a:bodyPr/>
          <a:lstStyle/>
          <a:p>
            <a:r>
              <a:rPr lang="en-US" dirty="0"/>
              <a:t>Kevin Logan – Omnitech, </a:t>
            </a:r>
            <a:r>
              <a:rPr lang="en-US" dirty="0">
                <a:hlinkClick r:id="rId3"/>
              </a:rPr>
              <a:t>www.aligneddev.net</a:t>
            </a:r>
            <a:r>
              <a:rPr lang="en-US" dirty="0"/>
              <a:t>, @</a:t>
            </a:r>
            <a:r>
              <a:rPr lang="en-US" dirty="0" err="1"/>
              <a:t>alignedDev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93" y="1126867"/>
            <a:ext cx="1261666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 lot of Software Development is about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Web Development Building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29280-13B9-46AF-8B25-7DEAC8D87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38" y="4363992"/>
            <a:ext cx="3292090" cy="24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5E772-7A90-4AE0-A7B4-196D65BB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5" y="1143000"/>
            <a:ext cx="10972800" cy="1069848"/>
          </a:xfrm>
        </p:spPr>
        <p:txBody>
          <a:bodyPr/>
          <a:lstStyle/>
          <a:p>
            <a:r>
              <a:rPr lang="en-US" dirty="0"/>
              <a:t>Lower your time preference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86B9E852-3960-4952-BAB2-BBC6D30E9610}"/>
              </a:ext>
            </a:extLst>
          </p:cNvPr>
          <p:cNvSpPr txBox="1">
            <a:spLocks/>
          </p:cNvSpPr>
          <p:nvPr/>
        </p:nvSpPr>
        <p:spPr>
          <a:xfrm>
            <a:off x="105995" y="2212847"/>
            <a:ext cx="7049814" cy="360072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Think longer term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https://www.aligneddev.net/blog/2022/time-preference/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sowing and reaping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https://www.aligneddev.net/blog/2019/principles-of-sowing-and-reaping/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279B7-C367-4969-99EC-803C6144D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279B7-C367-4969-99EC-803C6144D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122F6C6-7A6F-6723-FE3F-1C5F0DEC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5" y="1143000"/>
            <a:ext cx="10972800" cy="1069848"/>
          </a:xfrm>
        </p:spPr>
        <p:txBody>
          <a:bodyPr/>
          <a:lstStyle/>
          <a:p>
            <a:r>
              <a:rPr lang="en-US" dirty="0"/>
              <a:t>Share what you learn</a:t>
            </a:r>
          </a:p>
        </p:txBody>
      </p:sp>
      <p:pic>
        <p:nvPicPr>
          <p:cNvPr id="13" name="Picture 12" descr="Grandfather teaching granddaughter instruments">
            <a:extLst>
              <a:ext uri="{FF2B5EF4-FFF2-40B4-BE49-F238E27FC236}">
                <a16:creationId xmlns:a16="http://schemas.microsoft.com/office/drawing/2014/main" id="{D6D4253C-583F-FC34-A0F7-E828B231F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6" y="2686555"/>
            <a:ext cx="3853399" cy="27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F1BD-049B-42B3-91A4-2C8F1335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next steps?</a:t>
            </a:r>
          </a:p>
          <a:p>
            <a:pPr lvl="1"/>
            <a:r>
              <a:rPr lang="en-US" dirty="0"/>
              <a:t>Don’t be overwhelmed, think of it as opportunity</a:t>
            </a:r>
          </a:p>
          <a:p>
            <a:pPr lvl="2"/>
            <a:r>
              <a:rPr lang="en-US" dirty="0"/>
              <a:t>Feels a bit like drinking from a fire hose, doesn’t it?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https://imgur.com/gallery/w1X4f3j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/>
              <a:t>Keep learning and investigating, then share that with others</a:t>
            </a:r>
          </a:p>
          <a:p>
            <a:pPr lvl="1"/>
            <a:r>
              <a:rPr lang="en-US" dirty="0"/>
              <a:t>Visit my blog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http://www.aligneddev.net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dirty="0"/>
              <a:t> for the article with more links that I referenced here.</a:t>
            </a:r>
          </a:p>
          <a:p>
            <a:pPr lvl="1"/>
            <a:r>
              <a:rPr lang="en-US" dirty="0"/>
              <a:t>"Reading 1 hour per day in your chosen field will make you an international expert in 7 years.“ - </a:t>
            </a:r>
            <a:r>
              <a:rPr lang="en-US" sz="1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http://www.robertbrewer.org/surprising-book-facts-infographic/</a:t>
            </a:r>
            <a:r>
              <a:rPr lang="en-US" sz="1400" u="sng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8B2631-9384-41C4-B274-F20E12F0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EFF0F-07C7-473B-8F86-17A9EBC8C095}"/>
              </a:ext>
            </a:extLst>
          </p:cNvPr>
          <p:cNvSpPr txBox="1"/>
          <p:nvPr/>
        </p:nvSpPr>
        <p:spPr>
          <a:xfrm>
            <a:off x="9479623" y="6457846"/>
            <a:ext cx="267128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AlignedDev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57DD6-67A9-4480-B306-A34D8251F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5E772-7A90-4AE0-A7B4-196D65BB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5" y="1143000"/>
            <a:ext cx="10972800" cy="1069848"/>
          </a:xfrm>
        </p:spPr>
        <p:txBody>
          <a:bodyPr/>
          <a:lstStyle/>
          <a:p>
            <a:r>
              <a:rPr lang="en-US" dirty="0"/>
              <a:t>There’s a lot to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88782-E979-433B-BDA3-570D730F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95" y="788565"/>
            <a:ext cx="6362211" cy="5535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725867-2C6A-4F5C-84B1-975592DB9BEA}"/>
              </a:ext>
            </a:extLst>
          </p:cNvPr>
          <p:cNvSpPr/>
          <p:nvPr/>
        </p:nvSpPr>
        <p:spPr>
          <a:xfrm>
            <a:off x="6096000" y="6323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https://twitter.com/simona_cotin/status/950747684763189249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86B9E852-3960-4952-BAB2-BBC6D30E9610}"/>
              </a:ext>
            </a:extLst>
          </p:cNvPr>
          <p:cNvSpPr txBox="1">
            <a:spLocks/>
          </p:cNvSpPr>
          <p:nvPr/>
        </p:nvSpPr>
        <p:spPr>
          <a:xfrm>
            <a:off x="105995" y="2212847"/>
            <a:ext cx="4982795" cy="404357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Thankfully, you don’t have to know it all right away</a:t>
            </a:r>
          </a:p>
          <a:p>
            <a:pPr lvl="1"/>
            <a:r>
              <a:rPr lang="en-US" dirty="0"/>
              <a:t>Over time – a little consistency adds up quick</a:t>
            </a:r>
          </a:p>
          <a:p>
            <a:pPr lvl="1"/>
            <a:r>
              <a:rPr lang="en-US" dirty="0"/>
              <a:t>Having a team working together and sharing information is essential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279B7-C367-4969-99EC-803C6144D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16833"/>
            <a:ext cx="10972800" cy="44529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HTML (</a:t>
            </a:r>
            <a:r>
              <a:rPr lang="en-US" dirty="0" err="1"/>
              <a:t>HyperText</a:t>
            </a:r>
            <a:r>
              <a:rPr lang="en-US" dirty="0"/>
              <a:t> Mark-up Language)</a:t>
            </a:r>
          </a:p>
          <a:p>
            <a:pPr lvl="1"/>
            <a:r>
              <a:rPr lang="en-US" dirty="0"/>
              <a:t>Created in 1989 to “to organize and pool together information”</a:t>
            </a:r>
          </a:p>
          <a:p>
            <a:pPr lvl="1"/>
            <a:r>
              <a:rPr lang="en-US" dirty="0"/>
              <a:t>The DOM (Document Object Model) has come a long ways</a:t>
            </a:r>
          </a:p>
          <a:p>
            <a:pPr lvl="1"/>
            <a:r>
              <a:rPr lang="en-US" dirty="0"/>
              <a:t>HTML5 in 2014 with improvements</a:t>
            </a:r>
          </a:p>
          <a:p>
            <a:pPr lvl="0"/>
            <a:r>
              <a:rPr lang="en-US" dirty="0"/>
              <a:t>CSS (Cascading Style Sheets)</a:t>
            </a:r>
          </a:p>
          <a:p>
            <a:pPr lvl="1"/>
            <a:r>
              <a:rPr lang="en-US" dirty="0"/>
              <a:t>Introduced in 1994</a:t>
            </a:r>
          </a:p>
          <a:p>
            <a:pPr lvl="0"/>
            <a:r>
              <a:rPr lang="en-US" dirty="0"/>
              <a:t>JavaScript</a:t>
            </a:r>
          </a:p>
          <a:p>
            <a:pPr lvl="1"/>
            <a:r>
              <a:rPr lang="en-US" dirty="0"/>
              <a:t>Created by Brendan </a:t>
            </a:r>
            <a:r>
              <a:rPr lang="en-US" dirty="0" err="1"/>
              <a:t>Eich</a:t>
            </a:r>
            <a:r>
              <a:rPr lang="en-US" dirty="0"/>
              <a:t> and release with Netscape Navigator 2.0 in September 1995</a:t>
            </a:r>
          </a:p>
          <a:p>
            <a:pPr lvl="1"/>
            <a:r>
              <a:rPr lang="en-US" dirty="0"/>
              <a:t>Has improved a lot in the last few years (ES6/</a:t>
            </a:r>
            <a:r>
              <a:rPr lang="en-US" dirty="0" err="1"/>
              <a:t>EcmaScript</a:t>
            </a:r>
            <a:r>
              <a:rPr lang="en-US" dirty="0"/>
              <a:t> 2016)</a:t>
            </a:r>
          </a:p>
          <a:p>
            <a:pPr lvl="1"/>
            <a:r>
              <a:rPr lang="en-US" dirty="0"/>
              <a:t>W3c specs for every year going farther</a:t>
            </a:r>
          </a:p>
          <a:p>
            <a:pPr lvl="1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Development Building Blocks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4342" y="6539908"/>
            <a:ext cx="3917658" cy="2852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https://www.aligneddev.net/blog/2017/teaching-javascript/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9F740-2F23-4AC3-9AD0-48B67EDEB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5" t="1" r="7894" b="36164"/>
          <a:stretch/>
        </p:blipFill>
        <p:spPr>
          <a:xfrm>
            <a:off x="7756849" y="2867608"/>
            <a:ext cx="4435151" cy="1564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37F75-9DF5-4014-B606-AFB718067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68D8-9AB6-43C7-A371-1B37F247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Server Side?</a:t>
            </a:r>
          </a:p>
          <a:p>
            <a:r>
              <a:rPr lang="en-US" dirty="0" err="1"/>
              <a:t>Asp.Net</a:t>
            </a:r>
            <a:r>
              <a:rPr lang="en-US" dirty="0"/>
              <a:t> Core MVC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Java Frameworks</a:t>
            </a:r>
          </a:p>
          <a:p>
            <a:r>
              <a:rPr lang="en-US" dirty="0" err="1"/>
              <a:t>NodeJs</a:t>
            </a:r>
            <a:endParaRPr lang="en-US" dirty="0"/>
          </a:p>
          <a:p>
            <a:pPr lvl="1"/>
            <a:r>
              <a:rPr lang="en-US" dirty="0"/>
              <a:t>Can even pre-render client side code on the server</a:t>
            </a:r>
          </a:p>
          <a:p>
            <a:endParaRPr lang="en-US" dirty="0"/>
          </a:p>
          <a:p>
            <a:r>
              <a:rPr lang="en-US" dirty="0"/>
              <a:t>API – using HTTP to GET, POST, PUT and Delete</a:t>
            </a:r>
          </a:p>
          <a:p>
            <a:pPr lvl="1"/>
            <a:r>
              <a:rPr lang="en-US" dirty="0"/>
              <a:t>REST</a:t>
            </a:r>
          </a:p>
          <a:p>
            <a:pPr lvl="1"/>
            <a:r>
              <a:rPr lang="en-US" dirty="0" err="1"/>
              <a:t>OpenAPI</a:t>
            </a:r>
            <a:endParaRPr lang="en-US" dirty="0"/>
          </a:p>
          <a:p>
            <a:pPr lvl="1"/>
            <a:r>
              <a:rPr lang="en-US" dirty="0" err="1"/>
              <a:t>GraphQL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94F58D-24CB-4640-B358-5046EA39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88796-DE80-460E-9716-40C520619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927697"/>
            <a:ext cx="5534025" cy="196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EEAA1-EC49-49D2-9B91-4D8678AAC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0EC7-51E6-41CE-B718-9A9489C40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HTML, CSS, JavaScript</a:t>
            </a:r>
          </a:p>
          <a:p>
            <a:r>
              <a:rPr lang="en-US" dirty="0"/>
              <a:t>Browsers, Applications</a:t>
            </a:r>
          </a:p>
          <a:p>
            <a:r>
              <a:rPr lang="en-US" dirty="0"/>
              <a:t>Makes an HTTP request to the client</a:t>
            </a:r>
          </a:p>
          <a:p>
            <a:r>
              <a:rPr lang="en-US" dirty="0"/>
              <a:t>TypeScript</a:t>
            </a:r>
          </a:p>
          <a:p>
            <a:pPr lvl="1"/>
            <a:r>
              <a:rPr lang="en-US" dirty="0"/>
              <a:t>Typed JavaScript that is complied to JavaScript</a:t>
            </a:r>
          </a:p>
          <a:p>
            <a:pPr lvl="1"/>
            <a:r>
              <a:rPr lang="en-US" dirty="0"/>
              <a:t>Very helpful for development</a:t>
            </a:r>
          </a:p>
          <a:p>
            <a:r>
              <a:rPr lang="en-US" dirty="0"/>
              <a:t>NPM with Node</a:t>
            </a:r>
          </a:p>
          <a:p>
            <a:pPr lvl="1"/>
            <a:r>
              <a:rPr lang="en-US" dirty="0"/>
              <a:t>Bring in open source and other modules to use</a:t>
            </a:r>
          </a:p>
          <a:p>
            <a:r>
              <a:rPr lang="en-US" dirty="0"/>
              <a:t>Dev tools: Grunt/Gulp/</a:t>
            </a:r>
            <a:r>
              <a:rPr lang="en-US" dirty="0" err="1"/>
              <a:t>WebPack</a:t>
            </a:r>
            <a:r>
              <a:rPr lang="en-US" dirty="0"/>
              <a:t>/Parcel…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NodeJs</a:t>
            </a:r>
            <a:r>
              <a:rPr lang="en-US" dirty="0"/>
              <a:t> scripts to package, minimize, combine, run tests using </a:t>
            </a:r>
            <a:r>
              <a:rPr lang="en-US" dirty="0" err="1"/>
              <a:t>KarmaJs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5710F1-B012-4BE0-8BE6-F07ED8B0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43D68-874D-45E5-9C44-4D294FC24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68-24AE-4708-8898-346450FEA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lot of options to create apps with </a:t>
            </a:r>
            <a:r>
              <a:rPr lang="en-US" dirty="0" err="1"/>
              <a:t>iOs</a:t>
            </a:r>
            <a:r>
              <a:rPr lang="en-US" dirty="0"/>
              <a:t>, Android native code, UWP or Xamarin or web technologies?</a:t>
            </a:r>
          </a:p>
          <a:p>
            <a:pPr lvl="1"/>
            <a:r>
              <a:rPr lang="en-US" dirty="0"/>
              <a:t>It depends. </a:t>
            </a:r>
          </a:p>
          <a:p>
            <a:pPr lvl="1"/>
            <a:r>
              <a:rPr lang="en-US" dirty="0"/>
              <a:t>Pros and Cons</a:t>
            </a:r>
          </a:p>
          <a:p>
            <a:r>
              <a:rPr lang="en-US" dirty="0"/>
              <a:t>The lines are blurring with Progressive Web App (PWA) technology, faster JavaScript parsing engines.</a:t>
            </a:r>
          </a:p>
          <a:p>
            <a:r>
              <a:rPr lang="en-US" dirty="0"/>
              <a:t>Angular has Ionic, React has React Native</a:t>
            </a:r>
          </a:p>
          <a:p>
            <a:r>
              <a:rPr lang="en-US" dirty="0" err="1"/>
              <a:t>ElectronJs</a:t>
            </a:r>
            <a:r>
              <a:rPr lang="en-US" dirty="0"/>
              <a:t> is an application shell that runs on any OS (VS Code, Slack, SQL Operations Management are examples)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5E76BB-2CD8-455A-8B45-D751E02F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or Web?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6C3DE-35E7-42C1-985A-B18D4AADC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964A-695E-408C-8852-0A58B78F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Components</a:t>
            </a:r>
          </a:p>
          <a:p>
            <a:r>
              <a:rPr lang="en-US" dirty="0"/>
              <a:t>Web Assembly</a:t>
            </a:r>
          </a:p>
          <a:p>
            <a:pPr lvl="1"/>
            <a:r>
              <a:rPr lang="en-US" dirty="0" err="1"/>
              <a:t>Blazor</a:t>
            </a:r>
            <a:r>
              <a:rPr lang="en-US" dirty="0"/>
              <a:t> “An experimental web UI framework using C#/Razor and HTML, running in the browser via </a:t>
            </a:r>
            <a:r>
              <a:rPr lang="en-US" dirty="0" err="1"/>
              <a:t>WebAssembly</a:t>
            </a:r>
            <a:r>
              <a:rPr lang="en-US" dirty="0"/>
              <a:t>”</a:t>
            </a:r>
          </a:p>
          <a:p>
            <a:r>
              <a:rPr lang="en-US" dirty="0">
                <a:solidFill>
                  <a:schemeClr val="tx1"/>
                </a:solidFill>
              </a:rPr>
              <a:t>WebGL demos at </a:t>
            </a:r>
            <a:r>
              <a:rPr lang="en-US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https://experiments.withgoogle.com/chrome?tag=WebGL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You can do cool things in a browser with </a:t>
            </a:r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https://www.ageofascent.com/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F78DB-8AB8-4873-A6AC-71FF859B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FE184-8CFB-47E5-9BC1-BC594DCAB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964A-695E-408C-8852-0A58B78F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6910"/>
            <a:ext cx="10972800" cy="45658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Automated Testing</a:t>
            </a:r>
          </a:p>
          <a:p>
            <a:r>
              <a:rPr lang="en-US" dirty="0">
                <a:solidFill>
                  <a:schemeClr val="bg1"/>
                </a:solidFill>
              </a:rPr>
              <a:t>Patterns</a:t>
            </a:r>
          </a:p>
          <a:p>
            <a:r>
              <a:rPr lang="en-US" dirty="0">
                <a:solidFill>
                  <a:schemeClr val="bg1"/>
                </a:solidFill>
              </a:rPr>
              <a:t>System Thinking</a:t>
            </a:r>
          </a:p>
          <a:p>
            <a:r>
              <a:rPr lang="en-US" dirty="0">
                <a:solidFill>
                  <a:schemeClr val="bg1"/>
                </a:solidFill>
              </a:rPr>
              <a:t>Clean Code</a:t>
            </a:r>
          </a:p>
          <a:p>
            <a:r>
              <a:rPr lang="en-US" dirty="0">
                <a:solidFill>
                  <a:schemeClr val="bg1"/>
                </a:solidFill>
              </a:rPr>
              <a:t>Clean Architecture and Design</a:t>
            </a:r>
          </a:p>
          <a:p>
            <a:r>
              <a:rPr lang="en-US" dirty="0">
                <a:solidFill>
                  <a:schemeClr val="bg1"/>
                </a:solidFill>
              </a:rPr>
              <a:t>Communication and working with a team</a:t>
            </a:r>
          </a:p>
          <a:p>
            <a:r>
              <a:rPr lang="en-US" dirty="0">
                <a:solidFill>
                  <a:schemeClr val="bg1"/>
                </a:solidFill>
              </a:rPr>
              <a:t>agility</a:t>
            </a:r>
          </a:p>
          <a:p>
            <a:r>
              <a:rPr lang="en-US" dirty="0">
                <a:solidFill>
                  <a:schemeClr val="bg1"/>
                </a:solidFill>
              </a:rPr>
              <a:t>Balancing priorities</a:t>
            </a:r>
          </a:p>
          <a:p>
            <a:r>
              <a:rPr lang="en-US" dirty="0">
                <a:solidFill>
                  <a:schemeClr val="bg1"/>
                </a:solidFill>
              </a:rPr>
              <a:t>Recording decisions</a:t>
            </a:r>
          </a:p>
          <a:p>
            <a:r>
              <a:rPr lang="en-US" dirty="0">
                <a:solidFill>
                  <a:schemeClr val="bg1"/>
                </a:solidFill>
              </a:rPr>
              <a:t>Documentation</a:t>
            </a:r>
          </a:p>
          <a:p>
            <a:r>
              <a:rPr lang="en-US" dirty="0">
                <a:solidFill>
                  <a:schemeClr val="bg1"/>
                </a:solidFill>
              </a:rPr>
              <a:t>Focus</a:t>
            </a:r>
          </a:p>
          <a:p>
            <a:r>
              <a:rPr lang="en-US" dirty="0">
                <a:solidFill>
                  <a:schemeClr val="bg1"/>
                </a:solidFill>
              </a:rPr>
              <a:t>“Improving daily work is more important then daily work”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F78DB-8AB8-4873-A6AC-71FF859B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Thinking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FE184-8CFB-47E5-9BC1-BC594DCAB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67" y="6256422"/>
            <a:ext cx="746548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D75A87-B162-5067-EC42-F10A7B092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1E0884-34E3-A011-1409-8DCEF52C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Shaped Skills	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8670FF0-C04D-9D44-C7F0-9153B4A7B7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3" y="1808984"/>
            <a:ext cx="5457584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12134-F483-8AF1-468A-51C4BEC3840E}"/>
              </a:ext>
            </a:extLst>
          </p:cNvPr>
          <p:cNvSpPr txBox="1"/>
          <p:nvPr/>
        </p:nvSpPr>
        <p:spPr>
          <a:xfrm>
            <a:off x="7677807" y="5683469"/>
            <a:ext cx="442721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https://twitter.com/jonsmart/status/1455151901775994885</a:t>
            </a:r>
            <a:r>
              <a:rPr lang="en-US" dirty="0">
                <a:solidFill>
                  <a:schemeClr val="bg1"/>
                </a:solidFill>
              </a:rPr>
              <a:t> from Jon Smart</a:t>
            </a:r>
          </a:p>
        </p:txBody>
      </p:sp>
    </p:spTree>
    <p:extLst>
      <p:ext uri="{BB962C8B-B14F-4D97-AF65-F5344CB8AC3E}">
        <p14:creationId xmlns:p14="http://schemas.microsoft.com/office/powerpoint/2010/main" val="19790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eet lightnin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lightning design template" id="{3C7F4788-DDC0-4920-9533-B71320CCC66E}" vid="{0908A3B0-C8DC-46EA-AE85-02A6416ABACD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327B88-09D0-470A-ABD6-1E03323FAF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slides</Template>
  <TotalTime>0</TotalTime>
  <Words>626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Consolas</vt:lpstr>
      <vt:lpstr>Wingdings 3</vt:lpstr>
      <vt:lpstr>Sheet lightning design template</vt:lpstr>
      <vt:lpstr>A lot of Software Development is about learning   Web Development Building Blocks</vt:lpstr>
      <vt:lpstr>There’s a lot to learn!</vt:lpstr>
      <vt:lpstr>Web Development Building Blocks</vt:lpstr>
      <vt:lpstr>Server Side</vt:lpstr>
      <vt:lpstr>Client Side</vt:lpstr>
      <vt:lpstr>Native or Web?</vt:lpstr>
      <vt:lpstr>Innovation</vt:lpstr>
      <vt:lpstr>System Thinking </vt:lpstr>
      <vt:lpstr>I Shaped Skills </vt:lpstr>
      <vt:lpstr>Lower your time preference</vt:lpstr>
      <vt:lpstr>Share what you learn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2018-02-15T16:10:02Z</dcterms:created>
  <dcterms:modified xsi:type="dcterms:W3CDTF">2023-06-09T13:18:02Z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TC034605759991</vt:lpwstr>
  </property>
</Properties>
</file>